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</p:sldMasterIdLst>
  <p:sldIdLst>
    <p:sldId id="263" r:id="rId3"/>
    <p:sldId id="264" r:id="rId4"/>
    <p:sldId id="272" r:id="rId5"/>
    <p:sldId id="271" r:id="rId6"/>
    <p:sldId id="268" r:id="rId7"/>
    <p:sldId id="270" r:id="rId8"/>
    <p:sldId id="265" r:id="rId9"/>
    <p:sldId id="273" r:id="rId10"/>
    <p:sldId id="274" r:id="rId11"/>
    <p:sldId id="275" r:id="rId12"/>
    <p:sldId id="276" r:id="rId13"/>
    <p:sldId id="277" r:id="rId14"/>
    <p:sldId id="278" r:id="rId15"/>
    <p:sldId id="257" r:id="rId16"/>
    <p:sldId id="260" r:id="rId17"/>
    <p:sldId id="258" r:id="rId18"/>
    <p:sldId id="261" r:id="rId19"/>
    <p:sldId id="262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CCCC"/>
    <a:srgbClr val="EFF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6" autoAdjust="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0DFB7-0A8E-4444-866F-22C97E0ACB58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605AE-CFA5-4E30-B115-7CDABC4579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EF306-7886-4A7C-9C91-72A645C45698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3EA60-1458-405E-9C92-C0E153FCA9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3483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483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95E69-12E8-41F2-9013-1E3C704EC08F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E7D86-9528-495B-9678-20900EF4D9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22F2E-1AB0-4A35-9856-A17B1FC9B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15308-490A-4808-83E2-263C7C4C136A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43D5B-650B-44A5-8193-FF060FD2D9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883E4-C5BA-41AF-8F14-FA0CBD058601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60E9E-9870-4B03-9989-714A37BCD6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9D806-2406-4D90-BCE0-53A44C5E3B40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3C864-7759-40D8-A9AD-9A42973BD9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8DA61-994C-417E-AEC8-E389F33275D8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D763A-16E3-4466-84AC-E5AECF6FBD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5AF8A-5C25-4585-BF30-FD3065278B65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6F72A-7E3D-4671-9EF6-0268F3C26F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EAF76-C96F-4FBC-8AD0-2FBDC20DFF14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D1B12-20F4-4F44-81D7-0C8A1529D9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7952F-0115-4C88-BA8B-6D520897672D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F8DDC-C5C5-4B99-9399-F364435400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9EF0-B20A-436A-AE5D-05BCB886DC2B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8D2B6-CFC1-4E0A-A64E-0A5370F421E5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F1D34-5627-4250-9204-A8321886DE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031D-414E-4194-B924-5B9E517279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3241B-E758-4E36-B7E5-5A13E43E7A1B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DB664-6E30-4B59-9F0B-D3E21AAB1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8067C-646E-4AFB-A18B-37C436A13566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A8D63-C86F-439A-8933-5B0385248295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DC2C5-9894-4CFC-9A50-13D0B63319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8FCB5-B333-468A-B0F0-5BF08AC3DF43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ED7AE-9080-4360-AE8E-E6CAB61CA5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51A65-346C-4387-950C-E0238759EBCC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1A9DE-4EC0-484A-91AD-55F105CC1C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528FC-79A2-42FF-ACD4-B9DFAAE17D7C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02DF6-AF63-4CF9-841A-BD15ED442D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86916-4B3E-4240-B3A8-C5C7587C45FA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AD537-5C20-4AC4-9D1C-0F565DED94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41B85-9832-4816-8F76-405D0C2D0DBF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5050E-66DE-4994-A98B-D988916D0E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49C83-DB70-4BA9-90B8-1A0CEF22E535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D89F8-3527-4C96-BE9D-9AEAE5CEC8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rgbClr val="EFF4FB"/>
            </a:gs>
            <a:gs pos="100000">
              <a:schemeClr val="fol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EF8FFB7E-15A1-4310-8003-D1D0EE6B53A8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D868876-D586-4117-84C4-B399847AD9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92" r:id="rId2"/>
    <p:sldLayoutId id="2147483704" r:id="rId3"/>
    <p:sldLayoutId id="2147483691" r:id="rId4"/>
    <p:sldLayoutId id="2147483690" r:id="rId5"/>
    <p:sldLayoutId id="2147483689" r:id="rId6"/>
    <p:sldLayoutId id="2147483705" r:id="rId7"/>
    <p:sldLayoutId id="2147483706" r:id="rId8"/>
    <p:sldLayoutId id="2147483688" r:id="rId9"/>
    <p:sldLayoutId id="2147483707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rgbClr val="EFF4FB"/>
            </a:gs>
            <a:gs pos="100000">
              <a:schemeClr val="fol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77931841-0216-473B-A2BC-461130563D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3379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3379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3379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3380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3380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3380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3380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3380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3380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</a:endParaRPr>
            </a:p>
          </p:txBody>
        </p:sp>
      </p:grpSp>
      <p:sp>
        <p:nvSpPr>
          <p:cNvPr id="1229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380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E44B6CF3-6459-4E50-84F5-3FF48888D666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2" r:id="rId2"/>
    <p:sldLayoutId id="2147483701" r:id="rId3"/>
    <p:sldLayoutId id="2147483700" r:id="rId4"/>
    <p:sldLayoutId id="2147483699" r:id="rId5"/>
    <p:sldLayoutId id="2147483698" r:id="rId6"/>
    <p:sldLayoutId id="2147483697" r:id="rId7"/>
    <p:sldLayoutId id="2147483696" r:id="rId8"/>
    <p:sldLayoutId id="2147483695" r:id="rId9"/>
    <p:sldLayoutId id="2147483694" r:id="rId10"/>
    <p:sldLayoutId id="214748369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80400" cy="5400675"/>
          </a:xfrm>
        </p:spPr>
        <p:txBody>
          <a:bodyPr/>
          <a:lstStyle/>
          <a:p>
            <a:pPr algn="ctr" eaLnBrk="1" hangingPunct="1"/>
            <a:r>
              <a:rPr lang="ru-RU" b="1" dirty="0" smtClean="0">
                <a:latin typeface="Times New Roman" pitchFamily="18" charset="0"/>
              </a:rPr>
              <a:t>Использование игрового оборудования для организации развивающей предметно-пространственной среды в  соответствии требований ФГОС ДО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1116013" y="333375"/>
            <a:ext cx="7248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800" b="1" u="sng">
                <a:latin typeface="Times New Roman" pitchFamily="18" charset="0"/>
              </a:rPr>
              <a:t>Динамические пособия со шнурком -5-7 лет</a:t>
            </a:r>
            <a:endParaRPr lang="ru-RU" sz="2800">
              <a:latin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827088" y="5046663"/>
            <a:ext cx="80660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r>
              <a:rPr lang="ru-RU" sz="2400">
                <a:latin typeface="Times New Roman" pitchFamily="18" charset="0"/>
              </a:rPr>
              <a:t>позволяют эффективно и быстро закрепить и </a:t>
            </a:r>
          </a:p>
          <a:p>
            <a:r>
              <a:rPr lang="ru-RU" sz="2400">
                <a:latin typeface="Times New Roman" pitchFamily="18" charset="0"/>
              </a:rPr>
              <a:t>проверять знания</a:t>
            </a:r>
          </a:p>
          <a:p>
            <a:pPr>
              <a:buFontTx/>
              <a:buChar char="•"/>
            </a:pPr>
            <a:r>
              <a:rPr lang="ru-RU" sz="2400">
                <a:latin typeface="Times New Roman" pitchFamily="18" charset="0"/>
              </a:rPr>
              <a:t>учат овладевать навыками самоконтроля и самооценки</a:t>
            </a:r>
          </a:p>
          <a:p>
            <a:pPr>
              <a:buFontTx/>
              <a:buChar char="•"/>
            </a:pPr>
            <a:r>
              <a:rPr lang="ru-RU" sz="2400">
                <a:latin typeface="Times New Roman" pitchFamily="18" charset="0"/>
              </a:rPr>
              <a:t>создают «ситуацию успеха»</a:t>
            </a:r>
          </a:p>
        </p:txBody>
      </p:sp>
      <p:pic>
        <p:nvPicPr>
          <p:cNvPr id="3074" name="Picture 2" descr="C:\Users\User\Desktop\майшева4\CCI25112014_00004.bm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908720"/>
            <a:ext cx="8280920" cy="4214380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971550" y="331322"/>
            <a:ext cx="75881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800" b="1" u="sng" dirty="0">
                <a:latin typeface="Times New Roman" pitchFamily="18" charset="0"/>
              </a:rPr>
              <a:t>Тренажёры «Разноцветные окошки» </a:t>
            </a:r>
            <a:r>
              <a:rPr lang="ru-RU" sz="2800" b="1" u="sng" dirty="0" smtClean="0">
                <a:latin typeface="Times New Roman" pitchFamily="18" charset="0"/>
              </a:rPr>
              <a:t>- 3-7 </a:t>
            </a:r>
            <a:r>
              <a:rPr lang="ru-RU" sz="2800" b="1" u="sng" dirty="0">
                <a:latin typeface="Times New Roman" pitchFamily="18" charset="0"/>
              </a:rPr>
              <a:t>лет</a:t>
            </a:r>
            <a:endParaRPr lang="ru-RU" sz="2800" dirty="0">
              <a:latin typeface="Times New Roman" pitchFamily="18" charset="0"/>
            </a:endParaRPr>
          </a:p>
        </p:txBody>
      </p:sp>
      <p:pic>
        <p:nvPicPr>
          <p:cNvPr id="4098" name="Picture 2" descr="C:\Users\User\Desktop\майшева4\CCI25112014_00005.bm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052736"/>
            <a:ext cx="3633939" cy="2562045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173" y="764704"/>
            <a:ext cx="360040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майшева4\CCI25112014_00005.bmp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1052736"/>
            <a:ext cx="3730810" cy="2562045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16016" y="854542"/>
            <a:ext cx="360040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0805" y="3512686"/>
            <a:ext cx="360040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075" y="3697352"/>
            <a:ext cx="360040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User\Desktop\майшева4\CCI25112014_00005.bmp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972" y="3882018"/>
            <a:ext cx="3703987" cy="2787342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Desktop\майшева4\CCI25112014_00005.bmp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3882018"/>
            <a:ext cx="4608512" cy="2787342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76250"/>
            <a:ext cx="7643812" cy="379413"/>
          </a:xfrm>
        </p:spPr>
        <p:txBody>
          <a:bodyPr/>
          <a:lstStyle/>
          <a:p>
            <a:r>
              <a:rPr lang="ru-RU" sz="2800" b="1" u="sng" smtClean="0">
                <a:latin typeface="Times New Roman" pitchFamily="18" charset="0"/>
              </a:rPr>
              <a:t>Тренажёры «Книжки – Игрушки» 3-4, 4-5лет</a:t>
            </a:r>
            <a:r>
              <a:rPr lang="ru-RU" sz="4000" smtClean="0"/>
              <a:t>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813" y="4941888"/>
            <a:ext cx="6130925" cy="1655762"/>
          </a:xfrm>
        </p:spPr>
        <p:txBody>
          <a:bodyPr/>
          <a:lstStyle/>
          <a:p>
            <a:r>
              <a:rPr lang="ru-RU" smtClean="0">
                <a:latin typeface="Times New Roman" pitchFamily="18" charset="0"/>
              </a:rPr>
              <a:t>развития мелкой моторики</a:t>
            </a:r>
          </a:p>
          <a:p>
            <a:r>
              <a:rPr lang="ru-RU" smtClean="0">
                <a:latin typeface="Times New Roman" pitchFamily="18" charset="0"/>
              </a:rPr>
              <a:t>формирования навыков самообслуживания </a:t>
            </a:r>
          </a:p>
        </p:txBody>
      </p:sp>
      <p:pic>
        <p:nvPicPr>
          <p:cNvPr id="1026" name="Picture 2" descr="C:\Users\User\Desktop\майшева4\таня 00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1203899"/>
            <a:ext cx="7488832" cy="3374261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260350"/>
            <a:ext cx="6419850" cy="595313"/>
          </a:xfrm>
        </p:spPr>
        <p:txBody>
          <a:bodyPr/>
          <a:lstStyle/>
          <a:p>
            <a:r>
              <a:rPr lang="ru-RU" sz="2800" b="1" u="sng" smtClean="0">
                <a:latin typeface="Times New Roman" pitchFamily="18" charset="0"/>
              </a:rPr>
              <a:t>Демонстрационные таблицы -3-6 лет</a:t>
            </a:r>
            <a:r>
              <a:rPr lang="ru-RU" sz="4000" smtClean="0"/>
              <a:t>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4725144"/>
            <a:ext cx="8229600" cy="190693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</a:rPr>
              <a:t>развивают речь, фонематический слух и логику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</a:rPr>
              <a:t>знакомят с окружающим миром, элементарными математическими представлениями 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</a:rPr>
              <a:t>стимулируют речевую активность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</a:rPr>
              <a:t>позволяют каждому ребенку принять деятельное участие в обсуждении новой информации.</a:t>
            </a:r>
          </a:p>
        </p:txBody>
      </p:sp>
      <p:pic>
        <p:nvPicPr>
          <p:cNvPr id="2050" name="Picture 2" descr="C:\Users\User\Desktop\майшева4\таня 00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980728"/>
            <a:ext cx="6984776" cy="3600400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CCI14112014_000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8497887" cy="501015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692150"/>
            <a:ext cx="6481763" cy="720725"/>
          </a:xfrm>
        </p:spPr>
        <p:txBody>
          <a:bodyPr/>
          <a:lstStyle/>
          <a:p>
            <a:pPr algn="ctr" eaLnBrk="1" hangingPunct="1"/>
            <a:r>
              <a:rPr lang="ru-RU" sz="4000" b="1" smtClean="0">
                <a:latin typeface="Times New Roman" pitchFamily="18" charset="0"/>
              </a:rPr>
              <a:t>Развивающая игротека способствует развитию: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350" y="1916113"/>
            <a:ext cx="7345363" cy="4105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3600" smtClean="0">
                <a:latin typeface="Times New Roman" pitchFamily="18" charset="0"/>
              </a:rPr>
              <a:t>мелкой моторики</a:t>
            </a:r>
          </a:p>
          <a:p>
            <a:pPr eaLnBrk="1" hangingPunct="1">
              <a:lnSpc>
                <a:spcPct val="90000"/>
              </a:lnSpc>
            </a:pPr>
            <a:r>
              <a:rPr lang="ru-RU" sz="3600" smtClean="0">
                <a:latin typeface="Times New Roman" pitchFamily="18" charset="0"/>
              </a:rPr>
              <a:t>пространственного восприятия</a:t>
            </a:r>
          </a:p>
          <a:p>
            <a:pPr eaLnBrk="1" hangingPunct="1">
              <a:lnSpc>
                <a:spcPct val="90000"/>
              </a:lnSpc>
            </a:pPr>
            <a:r>
              <a:rPr lang="ru-RU" sz="3600" smtClean="0">
                <a:latin typeface="Times New Roman" pitchFamily="18" charset="0"/>
              </a:rPr>
              <a:t>мышления</a:t>
            </a:r>
          </a:p>
          <a:p>
            <a:pPr eaLnBrk="1" hangingPunct="1">
              <a:lnSpc>
                <a:spcPct val="90000"/>
              </a:lnSpc>
            </a:pPr>
            <a:r>
              <a:rPr lang="ru-RU" sz="3600" smtClean="0">
                <a:latin typeface="Times New Roman" pitchFamily="18" charset="0"/>
              </a:rPr>
              <a:t>навыков планирования деятельности и коммуникации</a:t>
            </a:r>
          </a:p>
          <a:p>
            <a:pPr eaLnBrk="1" hangingPunct="1">
              <a:lnSpc>
                <a:spcPct val="90000"/>
              </a:lnSpc>
            </a:pPr>
            <a:r>
              <a:rPr lang="ru-RU" sz="3600" smtClean="0">
                <a:latin typeface="Times New Roman" pitchFamily="18" charset="0"/>
              </a:rPr>
              <a:t>усидчивости</a:t>
            </a:r>
          </a:p>
          <a:p>
            <a:pPr eaLnBrk="1" hangingPunct="1">
              <a:lnSpc>
                <a:spcPct val="90000"/>
              </a:lnSpc>
            </a:pPr>
            <a:r>
              <a:rPr lang="ru-RU" sz="3600" smtClean="0">
                <a:latin typeface="Times New Roman" pitchFamily="18" charset="0"/>
              </a:rPr>
              <a:t>зрительного внимания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CCI14112014_000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773238"/>
            <a:ext cx="7342188" cy="484981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7890" name="Text Box 5"/>
          <p:cNvSpPr txBox="1">
            <a:spLocks noChangeArrowheads="1"/>
          </p:cNvSpPr>
          <p:nvPr/>
        </p:nvSpPr>
        <p:spPr bwMode="auto">
          <a:xfrm>
            <a:off x="900113" y="260350"/>
            <a:ext cx="76327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>
                <a:latin typeface="Times New Roman" pitchFamily="18" charset="0"/>
              </a:rPr>
              <a:t>Комплекты игр по образовательным областям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435975" cy="1371600"/>
          </a:xfrm>
        </p:spPr>
        <p:txBody>
          <a:bodyPr/>
          <a:lstStyle/>
          <a:p>
            <a:pPr algn="ctr" eaLnBrk="1" hangingPunct="1"/>
            <a:r>
              <a:rPr lang="ru-RU" sz="4000" b="1" smtClean="0">
                <a:latin typeface="Times New Roman" pitchFamily="18" charset="0"/>
              </a:rPr>
              <a:t>Игры, способствующие развитию мелкой моторики, пространственного мышления: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9975" y="2420938"/>
            <a:ext cx="4402138" cy="3886200"/>
          </a:xfrm>
        </p:spPr>
        <p:txBody>
          <a:bodyPr/>
          <a:lstStyle/>
          <a:p>
            <a:pPr eaLnBrk="1" hangingPunct="1"/>
            <a:r>
              <a:rPr lang="ru-RU" sz="3600" dirty="0" smtClean="0">
                <a:latin typeface="Times New Roman" pitchFamily="18" charset="0"/>
              </a:rPr>
              <a:t>Домино</a:t>
            </a:r>
          </a:p>
          <a:p>
            <a:pPr eaLnBrk="1" hangingPunct="1"/>
            <a:r>
              <a:rPr lang="ru-RU" sz="3600" dirty="0" smtClean="0">
                <a:latin typeface="Times New Roman" pitchFamily="18" charset="0"/>
              </a:rPr>
              <a:t>Пазлы </a:t>
            </a:r>
          </a:p>
          <a:p>
            <a:pPr eaLnBrk="1" hangingPunct="1"/>
            <a:r>
              <a:rPr lang="ru-RU" sz="3600" dirty="0" smtClean="0">
                <a:latin typeface="Times New Roman" pitchFamily="18" charset="0"/>
              </a:rPr>
              <a:t>3</a:t>
            </a:r>
            <a:r>
              <a:rPr lang="en-US" sz="3600" dirty="0" smtClean="0">
                <a:latin typeface="Times New Roman" pitchFamily="18" charset="0"/>
              </a:rPr>
              <a:t>D </a:t>
            </a:r>
            <a:r>
              <a:rPr lang="ru-RU" sz="3600" dirty="0" err="1" smtClean="0">
                <a:latin typeface="Times New Roman" pitchFamily="18" charset="0"/>
              </a:rPr>
              <a:t>пазл</a:t>
            </a:r>
            <a:endParaRPr lang="ru-RU" sz="3600" dirty="0" smtClean="0">
              <a:latin typeface="Times New Roman" pitchFamily="18" charset="0"/>
            </a:endParaRPr>
          </a:p>
          <a:p>
            <a:pPr eaLnBrk="1" hangingPunct="1"/>
            <a:r>
              <a:rPr lang="ru-RU" sz="3600" dirty="0" err="1" smtClean="0">
                <a:latin typeface="Times New Roman" pitchFamily="18" charset="0"/>
              </a:rPr>
              <a:t>Пазл</a:t>
            </a:r>
            <a:r>
              <a:rPr lang="ru-RU" sz="3600" dirty="0" smtClean="0">
                <a:latin typeface="Times New Roman" pitchFamily="18" charset="0"/>
              </a:rPr>
              <a:t> - считалочка</a:t>
            </a:r>
          </a:p>
          <a:p>
            <a:pPr eaLnBrk="1" hangingPunct="1"/>
            <a:r>
              <a:rPr lang="ru-RU" sz="3600" dirty="0" smtClean="0">
                <a:latin typeface="Times New Roman" pitchFamily="18" charset="0"/>
              </a:rPr>
              <a:t>Пазлы по слоям</a:t>
            </a:r>
          </a:p>
          <a:p>
            <a:pPr eaLnBrk="1" hangingPunct="1"/>
            <a:r>
              <a:rPr lang="ru-RU" sz="3600" dirty="0" err="1" smtClean="0">
                <a:latin typeface="Times New Roman" pitchFamily="18" charset="0"/>
              </a:rPr>
              <a:t>Пазл</a:t>
            </a:r>
            <a:r>
              <a:rPr lang="ru-RU" sz="3600" dirty="0" smtClean="0">
                <a:latin typeface="Times New Roman" pitchFamily="18" charset="0"/>
              </a:rPr>
              <a:t> - лото</a:t>
            </a:r>
            <a:endParaRPr lang="ru-RU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1371600"/>
          </a:xfrm>
        </p:spPr>
        <p:txBody>
          <a:bodyPr/>
          <a:lstStyle/>
          <a:p>
            <a:pPr algn="ctr" eaLnBrk="1" hangingPunct="1"/>
            <a:r>
              <a:rPr lang="ru-RU" sz="4000" b="1" smtClean="0">
                <a:latin typeface="Times New Roman" pitchFamily="18" charset="0"/>
              </a:rPr>
              <a:t>Игры, способствующие развитию познавательных и сенсорных процессов: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75" y="3068638"/>
            <a:ext cx="4968875" cy="2232025"/>
          </a:xfrm>
        </p:spPr>
        <p:txBody>
          <a:bodyPr/>
          <a:lstStyle/>
          <a:p>
            <a:pPr eaLnBrk="1" hangingPunct="1"/>
            <a:r>
              <a:rPr lang="ru-RU" sz="4000" dirty="0" smtClean="0">
                <a:latin typeface="Times New Roman" pitchFamily="18" charset="0"/>
              </a:rPr>
              <a:t>Пазлы по слоям </a:t>
            </a:r>
          </a:p>
          <a:p>
            <a:pPr eaLnBrk="1" hangingPunct="1"/>
            <a:r>
              <a:rPr lang="ru-RU" sz="4000" dirty="0" smtClean="0">
                <a:latin typeface="Times New Roman" pitchFamily="18" charset="0"/>
              </a:rPr>
              <a:t>Карусель-лото</a:t>
            </a:r>
          </a:p>
          <a:p>
            <a:pPr eaLnBrk="1" hangingPunct="1"/>
            <a:r>
              <a:rPr lang="ru-RU" sz="4000" dirty="0" err="1" smtClean="0">
                <a:latin typeface="Times New Roman" pitchFamily="18" charset="0"/>
              </a:rPr>
              <a:t>Пазл</a:t>
            </a:r>
            <a:r>
              <a:rPr lang="ru-RU" sz="4000" dirty="0" smtClean="0">
                <a:latin typeface="Times New Roman" pitchFamily="18" charset="0"/>
              </a:rPr>
              <a:t>-считалочка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982850" y="692696"/>
            <a:ext cx="2962275" cy="595313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</a:rPr>
              <a:t>Пазлы по слоям</a:t>
            </a:r>
            <a:r>
              <a:rPr lang="ru-RU" sz="4000" dirty="0" smtClean="0"/>
              <a:t> </a:t>
            </a:r>
          </a:p>
        </p:txBody>
      </p:sp>
      <p:pic>
        <p:nvPicPr>
          <p:cNvPr id="3" name="Picture 2" descr="C:\Users\User\Desktop\майшева4\CCI25112014_00006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1628800"/>
            <a:ext cx="8136904" cy="3672408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31727" y="4771413"/>
            <a:ext cx="1472721" cy="369332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686800" cy="431800"/>
          </a:xfrm>
        </p:spPr>
        <p:txBody>
          <a:bodyPr/>
          <a:lstStyle/>
          <a:p>
            <a:pPr algn="ctr" eaLnBrk="1" hangingPunct="1"/>
            <a:r>
              <a:rPr lang="ru-RU" sz="3200" b="1" smtClean="0">
                <a:latin typeface="Times New Roman" pitchFamily="18" charset="0"/>
              </a:rPr>
              <a:t>Представляемое оборудование :</a:t>
            </a:r>
            <a:r>
              <a:rPr lang="ru-RU" sz="4000" smtClean="0"/>
              <a:t> 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836613"/>
            <a:ext cx="8675687" cy="45354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mtClean="0">
                <a:latin typeface="Times New Roman" pitchFamily="18" charset="0"/>
              </a:rPr>
              <a:t>Способствует развитию разных видов мышления.</a:t>
            </a:r>
          </a:p>
          <a:p>
            <a:pPr eaLnBrk="1" hangingPunct="1">
              <a:lnSpc>
                <a:spcPct val="80000"/>
              </a:lnSpc>
            </a:pPr>
            <a:r>
              <a:rPr lang="ru-RU" smtClean="0">
                <a:latin typeface="Times New Roman" pitchFamily="18" charset="0"/>
              </a:rPr>
              <a:t>Обеспечивает формирование ручной умелости, развитие крупной и мелкой моторики.</a:t>
            </a:r>
          </a:p>
          <a:p>
            <a:pPr eaLnBrk="1" hangingPunct="1">
              <a:lnSpc>
                <a:spcPct val="80000"/>
              </a:lnSpc>
            </a:pPr>
            <a:r>
              <a:rPr lang="ru-RU" smtClean="0">
                <a:latin typeface="Times New Roman" pitchFamily="18" charset="0"/>
              </a:rPr>
              <a:t>Создаёт предпосылки для развития творчества (в том числе и технического).</a:t>
            </a:r>
          </a:p>
          <a:p>
            <a:pPr eaLnBrk="1" hangingPunct="1">
              <a:lnSpc>
                <a:spcPct val="80000"/>
              </a:lnSpc>
            </a:pPr>
            <a:r>
              <a:rPr lang="ru-RU" smtClean="0">
                <a:latin typeface="Times New Roman" pitchFamily="18" charset="0"/>
              </a:rPr>
              <a:t>Формирует условия для совершенствования коммуникативных навыков.</a:t>
            </a:r>
          </a:p>
          <a:p>
            <a:pPr eaLnBrk="1" hangingPunct="1">
              <a:lnSpc>
                <a:spcPct val="80000"/>
              </a:lnSpc>
            </a:pPr>
            <a:r>
              <a:rPr lang="ru-RU" smtClean="0">
                <a:latin typeface="Times New Roman" pitchFamily="18" charset="0"/>
              </a:rPr>
              <a:t>Обеспечивает благоприятный эмоциональный фон, основанный на интересе, радости совместной деятельности и достижений в решении разнообразных задач.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491880" y="548680"/>
            <a:ext cx="2160637" cy="595313"/>
          </a:xfrm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</a:rPr>
              <a:t>3</a:t>
            </a:r>
            <a:r>
              <a:rPr lang="en-US" sz="3200" b="1" dirty="0" smtClean="0">
                <a:latin typeface="Times New Roman" pitchFamily="18" charset="0"/>
              </a:rPr>
              <a:t>D</a:t>
            </a:r>
            <a:r>
              <a:rPr lang="ru-RU" sz="3200" b="1" dirty="0" smtClean="0">
                <a:latin typeface="Times New Roman" pitchFamily="18" charset="0"/>
              </a:rPr>
              <a:t> домино</a:t>
            </a:r>
          </a:p>
        </p:txBody>
      </p:sp>
      <p:pic>
        <p:nvPicPr>
          <p:cNvPr id="7170" name="Picture 2" descr="C:\Users\User\Desktop\майшева4\CCI25112014_00007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8" y="1604808"/>
            <a:ext cx="7776864" cy="3907031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E:\майшева2\среда 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281113"/>
            <a:ext cx="8297862" cy="427196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668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692150"/>
            <a:ext cx="6418263" cy="955675"/>
          </a:xfrm>
        </p:spPr>
        <p:txBody>
          <a:bodyPr/>
          <a:lstStyle/>
          <a:p>
            <a:pPr eaLnBrk="1" hangingPunct="1"/>
            <a:r>
              <a:rPr lang="ru-RU" b="1" smtClean="0">
                <a:latin typeface="Times New Roman" pitchFamily="18" charset="0"/>
              </a:rPr>
              <a:t>Творческая мастерская</a:t>
            </a:r>
            <a:endParaRPr lang="ru-RU" smtClean="0"/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2133600"/>
            <a:ext cx="8229600" cy="1590675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Способна научить ребенка творчески выражать свои эмоции и представления о мире – всё, что его волнует и интересует.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95288" y="4292600"/>
            <a:ext cx="822960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  <a:defRPr/>
            </a:pPr>
            <a:r>
              <a:rPr lang="ru-RU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А также способствует развитию   творческой индивидуальности, мелкой моторики, зрительного внимания, фантазии.</a:t>
            </a:r>
            <a:endParaRPr lang="ru-RU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69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E:\майшева2\среда 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7" y="2132856"/>
            <a:ext cx="8319838" cy="4104456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635000" y="508000"/>
            <a:ext cx="78978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>
                <a:latin typeface="Times New Roman" pitchFamily="18" charset="0"/>
              </a:rPr>
              <a:t>Комплекты игр по образовательным областям</a:t>
            </a:r>
          </a:p>
        </p:txBody>
      </p:sp>
    </p:spTree>
    <p:extLst>
      <p:ext uri="{BB962C8B-B14F-4D97-AF65-F5344CB8AC3E}">
        <p14:creationId xmlns:p14="http://schemas.microsoft.com/office/powerpoint/2010/main" val="421898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рямоугольник 1"/>
          <p:cNvSpPr>
            <a:spLocks noChangeArrowheads="1"/>
          </p:cNvSpPr>
          <p:nvPr/>
        </p:nvSpPr>
        <p:spPr bwMode="auto">
          <a:xfrm>
            <a:off x="539750" y="4797425"/>
            <a:ext cx="7920038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состав комплектов входят 8 одинаковых наборов основ. Основы для творчества – это цветные картинки на плотной бумаге, которые можно использовать в качестве фона для создания тематических рисунков и аппликаций из различных материалов (пластилина, цветной бумаги, природных материалов)</a:t>
            </a:r>
          </a:p>
        </p:txBody>
      </p:sp>
      <p:pic>
        <p:nvPicPr>
          <p:cNvPr id="1026" name="Picture 2" descr="C:\Users\User\Desktop\майшева4\CCI25112014_00008.bm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620688"/>
            <a:ext cx="8496943" cy="4104455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8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E:\майшева2\среда 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604963"/>
            <a:ext cx="8297862" cy="414496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504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E:\майшева2\среда 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5075" y="1773238"/>
            <a:ext cx="6697663" cy="462121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9698" name="Прямоугольник 2"/>
          <p:cNvSpPr>
            <a:spLocks noChangeArrowheads="1"/>
          </p:cNvSpPr>
          <p:nvPr/>
        </p:nvSpPr>
        <p:spPr bwMode="auto">
          <a:xfrm>
            <a:off x="635000" y="260350"/>
            <a:ext cx="78978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>
                <a:latin typeface="Times New Roman" pitchFamily="18" charset="0"/>
              </a:rPr>
              <a:t>Комплекты игр по образовательным областям</a:t>
            </a:r>
          </a:p>
        </p:txBody>
      </p:sp>
    </p:spTree>
    <p:extLst>
      <p:ext uri="{BB962C8B-B14F-4D97-AF65-F5344CB8AC3E}">
        <p14:creationId xmlns:p14="http://schemas.microsoft.com/office/powerpoint/2010/main" val="87478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23850" y="260350"/>
            <a:ext cx="8642350" cy="7207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4000" b="1" kern="0" dirty="0" smtClean="0">
                <a:latin typeface="Times New Roman" pitchFamily="18" charset="0"/>
              </a:rPr>
              <a:t>Творческая лаборатория позволяет организовать:</a:t>
            </a:r>
            <a:endParaRPr lang="ru-RU" sz="4000" b="1" kern="0" dirty="0">
              <a:latin typeface="Times New Roman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908175" y="1773238"/>
            <a:ext cx="7058025" cy="431958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sz="4400" kern="0" dirty="0" smtClean="0">
                <a:latin typeface="Times New Roman" pitchFamily="18" charset="0"/>
              </a:rPr>
              <a:t> игровую</a:t>
            </a:r>
          </a:p>
          <a:p>
            <a:pPr>
              <a:lnSpc>
                <a:spcPct val="90000"/>
              </a:lnSpc>
              <a:defRPr/>
            </a:pPr>
            <a:r>
              <a:rPr lang="ru-RU" sz="4400" kern="0" dirty="0">
                <a:latin typeface="Times New Roman" pitchFamily="18" charset="0"/>
              </a:rPr>
              <a:t> </a:t>
            </a:r>
            <a:r>
              <a:rPr lang="ru-RU" sz="4400" kern="0" dirty="0" smtClean="0">
                <a:latin typeface="Times New Roman" pitchFamily="18" charset="0"/>
              </a:rPr>
              <a:t>двигательную</a:t>
            </a:r>
          </a:p>
          <a:p>
            <a:pPr>
              <a:lnSpc>
                <a:spcPct val="90000"/>
              </a:lnSpc>
              <a:defRPr/>
            </a:pPr>
            <a:r>
              <a:rPr lang="ru-RU" sz="4400" kern="0">
                <a:latin typeface="Times New Roman" pitchFamily="18" charset="0"/>
              </a:rPr>
              <a:t> </a:t>
            </a:r>
            <a:r>
              <a:rPr lang="ru-RU" sz="4400" kern="0" smtClean="0">
                <a:latin typeface="Times New Roman" pitchFamily="18" charset="0"/>
              </a:rPr>
              <a:t>коммуникативную</a:t>
            </a:r>
            <a:endParaRPr lang="ru-RU" sz="4400" kern="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ru-RU" sz="4400" kern="0" dirty="0">
                <a:latin typeface="Times New Roman" pitchFamily="18" charset="0"/>
              </a:rPr>
              <a:t> </a:t>
            </a:r>
            <a:r>
              <a:rPr lang="ru-RU" sz="4400" kern="0" dirty="0" smtClean="0">
                <a:latin typeface="Times New Roman" pitchFamily="18" charset="0"/>
              </a:rPr>
              <a:t>познавательно-исследовательскую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4400" kern="0" dirty="0">
                <a:latin typeface="Times New Roman" pitchFamily="18" charset="0"/>
              </a:rPr>
              <a:t> </a:t>
            </a:r>
            <a:r>
              <a:rPr lang="ru-RU" sz="4400" kern="0" dirty="0" smtClean="0">
                <a:latin typeface="Times New Roman" pitchFamily="18" charset="0"/>
              </a:rPr>
              <a:t>                      деятельности.  </a:t>
            </a:r>
            <a:endParaRPr lang="ru-RU" sz="4400" kern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6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468438" y="1916113"/>
            <a:ext cx="6919912" cy="453707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sz="4400" kern="0" dirty="0" smtClean="0">
                <a:latin typeface="Times New Roman" pitchFamily="18" charset="0"/>
              </a:rPr>
              <a:t> мелкая моторика;</a:t>
            </a:r>
          </a:p>
          <a:p>
            <a:pPr>
              <a:lnSpc>
                <a:spcPct val="90000"/>
              </a:lnSpc>
              <a:defRPr/>
            </a:pPr>
            <a:r>
              <a:rPr lang="ru-RU" sz="4400" kern="0" dirty="0" smtClean="0">
                <a:latin typeface="Times New Roman" pitchFamily="18" charset="0"/>
              </a:rPr>
              <a:t> координация;</a:t>
            </a:r>
          </a:p>
          <a:p>
            <a:pPr>
              <a:lnSpc>
                <a:spcPct val="90000"/>
              </a:lnSpc>
              <a:defRPr/>
            </a:pPr>
            <a:r>
              <a:rPr lang="ru-RU" sz="4400" kern="0" dirty="0">
                <a:latin typeface="Times New Roman" pitchFamily="18" charset="0"/>
              </a:rPr>
              <a:t> </a:t>
            </a:r>
            <a:r>
              <a:rPr lang="ru-RU" sz="4400" kern="0" dirty="0" smtClean="0">
                <a:latin typeface="Times New Roman" pitchFamily="18" charset="0"/>
              </a:rPr>
              <a:t>конструктивные навыки;</a:t>
            </a:r>
          </a:p>
          <a:p>
            <a:pPr>
              <a:lnSpc>
                <a:spcPct val="90000"/>
              </a:lnSpc>
              <a:defRPr/>
            </a:pPr>
            <a:r>
              <a:rPr lang="ru-RU" sz="4400" kern="0" dirty="0">
                <a:latin typeface="Times New Roman" pitchFamily="18" charset="0"/>
              </a:rPr>
              <a:t> </a:t>
            </a:r>
            <a:r>
              <a:rPr lang="ru-RU" sz="4400" kern="0" dirty="0" smtClean="0">
                <a:latin typeface="Times New Roman" pitchFamily="18" charset="0"/>
              </a:rPr>
              <a:t>мышление;</a:t>
            </a:r>
          </a:p>
          <a:p>
            <a:pPr>
              <a:lnSpc>
                <a:spcPct val="90000"/>
              </a:lnSpc>
              <a:defRPr/>
            </a:pPr>
            <a:r>
              <a:rPr lang="ru-RU" sz="4400" kern="0" dirty="0">
                <a:latin typeface="Times New Roman" pitchFamily="18" charset="0"/>
              </a:rPr>
              <a:t> </a:t>
            </a:r>
            <a:r>
              <a:rPr lang="ru-RU" sz="4400" kern="0" dirty="0" smtClean="0">
                <a:latin typeface="Times New Roman" pitchFamily="18" charset="0"/>
              </a:rPr>
              <a:t>творческая активность;</a:t>
            </a:r>
          </a:p>
          <a:p>
            <a:pPr>
              <a:lnSpc>
                <a:spcPct val="90000"/>
              </a:lnSpc>
              <a:defRPr/>
            </a:pPr>
            <a:r>
              <a:rPr lang="ru-RU" sz="4400" kern="0" dirty="0">
                <a:latin typeface="Times New Roman" pitchFamily="18" charset="0"/>
              </a:rPr>
              <a:t> </a:t>
            </a:r>
            <a:r>
              <a:rPr lang="ru-RU" sz="4400" kern="0" dirty="0" smtClean="0">
                <a:latin typeface="Times New Roman" pitchFamily="18" charset="0"/>
              </a:rPr>
              <a:t>воображение. </a:t>
            </a:r>
            <a:endParaRPr lang="ru-RU" sz="4400" kern="0" dirty="0">
              <a:latin typeface="Times New Roman" pitchFamily="18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692275" y="404813"/>
            <a:ext cx="6480175" cy="7207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4000" b="1" kern="0" dirty="0" smtClean="0">
                <a:latin typeface="Times New Roman" pitchFamily="18" charset="0"/>
              </a:rPr>
              <a:t>В ходе конструирования развивается:</a:t>
            </a:r>
            <a:endParaRPr lang="ru-RU" sz="4000" b="1" kern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37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55650" y="188913"/>
            <a:ext cx="8388350" cy="7207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4000" b="1">
                <a:latin typeface="Times New Roman" pitchFamily="18" charset="0"/>
              </a:rPr>
              <a:t>Мягкий конструктор «Великан»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68313" y="5484813"/>
            <a:ext cx="8135937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</a:rPr>
              <a:t>Способствует решению совместных творческих задач и стимулирует активное социальное взаимодействие детей внутри группы. </a:t>
            </a:r>
          </a:p>
        </p:txBody>
      </p:sp>
      <p:pic>
        <p:nvPicPr>
          <p:cNvPr id="2050" name="Picture 2" descr="C:\Users\User\Desktop\майшева4\CCI25112014_00009.bm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5960" y="909638"/>
            <a:ext cx="5404919" cy="4679602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701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9" descr="среда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584" y="1196752"/>
            <a:ext cx="7993062" cy="5514975"/>
          </a:xfrm>
          <a:ln w="57150">
            <a:solidFill>
              <a:srgbClr val="0070C0"/>
            </a:solidFill>
          </a:ln>
        </p:spPr>
      </p:pic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1619250" y="404813"/>
            <a:ext cx="6119813" cy="69850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Образовательные области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379413"/>
          </a:xfrm>
        </p:spPr>
        <p:txBody>
          <a:bodyPr/>
          <a:lstStyle/>
          <a:p>
            <a:r>
              <a:rPr lang="ru-RU" sz="3200" b="1" smtClean="0">
                <a:latin typeface="Times New Roman" pitchFamily="18" charset="0"/>
              </a:rPr>
              <a:t>Магнитный конструктор «СУПЕРМАГ»</a:t>
            </a:r>
            <a:endParaRPr lang="ru-RU" sz="3200" smtClean="0">
              <a:latin typeface="Times New Roman" pitchFamily="18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5589588"/>
            <a:ext cx="8567737" cy="103505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dirty="0" smtClean="0">
                <a:latin typeface="Times New Roman" pitchFamily="18" charset="0"/>
              </a:rPr>
              <a:t>Развивает мелкую моторику, координацию, фантазию, воображение.</a:t>
            </a:r>
            <a:endParaRPr lang="ru-RU" sz="1400" dirty="0" smtClean="0"/>
          </a:p>
        </p:txBody>
      </p:sp>
      <p:pic>
        <p:nvPicPr>
          <p:cNvPr id="3074" name="Picture 2" descr="C:\Users\User\Desktop\майшева4\CCI25112014_00010.bm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1772816"/>
            <a:ext cx="7574996" cy="3322086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844824"/>
            <a:ext cx="4968552" cy="92333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8839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E:\майшева2\среда 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963" y="658812"/>
            <a:ext cx="3677609" cy="1978099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7650" name="Picture 3" descr="E:\майшева2\среда 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2916" y="658813"/>
            <a:ext cx="3641660" cy="1978098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7651" name="Picture 3" descr="E:\майшева2\среда 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963" y="3738564"/>
            <a:ext cx="3584795" cy="1850676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7652" name="Picture 3" descr="E:\майшева2\среда 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2324" y="3732213"/>
            <a:ext cx="3811301" cy="1857027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3578637" y="2111549"/>
            <a:ext cx="647700" cy="366712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7812088" y="2085220"/>
            <a:ext cx="647700" cy="366712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3447106" y="5125244"/>
            <a:ext cx="647700" cy="366712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7656" name="Text Box 11"/>
          <p:cNvSpPr txBox="1">
            <a:spLocks noChangeArrowheads="1"/>
          </p:cNvSpPr>
          <p:nvPr/>
        </p:nvSpPr>
        <p:spPr bwMode="auto">
          <a:xfrm>
            <a:off x="7766736" y="5013176"/>
            <a:ext cx="647700" cy="366713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 descr="сред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313" y="1196975"/>
            <a:ext cx="8351837" cy="4103688"/>
          </a:xfrm>
          <a:ln w="5715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836613"/>
            <a:ext cx="8642350" cy="720725"/>
          </a:xfrm>
        </p:spPr>
        <p:txBody>
          <a:bodyPr/>
          <a:lstStyle/>
          <a:p>
            <a:pPr algn="ctr" eaLnBrk="1" hangingPunct="1"/>
            <a:r>
              <a:rPr lang="ru-RU" sz="4000" b="1" smtClean="0">
                <a:latin typeface="Times New Roman" pitchFamily="18" charset="0"/>
              </a:rPr>
              <a:t>УГОЛОК РАЗВИТИЯ </a:t>
            </a:r>
            <a:br>
              <a:rPr lang="ru-RU" sz="4000" b="1" smtClean="0">
                <a:latin typeface="Times New Roman" pitchFamily="18" charset="0"/>
              </a:rPr>
            </a:br>
            <a:r>
              <a:rPr lang="ru-RU" sz="4000" b="1" smtClean="0">
                <a:latin typeface="Times New Roman" pitchFamily="18" charset="0"/>
              </a:rPr>
              <a:t>способствует развитию мышления: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2276475"/>
            <a:ext cx="7345362" cy="4105275"/>
          </a:xfrm>
        </p:spPr>
        <p:txBody>
          <a:bodyPr/>
          <a:lstStyle/>
          <a:p>
            <a:pPr eaLnBrk="1" hangingPunct="1"/>
            <a:r>
              <a:rPr lang="ru-RU" sz="4400" smtClean="0">
                <a:latin typeface="Times New Roman" pitchFamily="18" charset="0"/>
              </a:rPr>
              <a:t> Наглядно-действенного</a:t>
            </a:r>
          </a:p>
          <a:p>
            <a:pPr eaLnBrk="1" hangingPunct="1"/>
            <a:r>
              <a:rPr lang="ru-RU" sz="4400" smtClean="0">
                <a:latin typeface="Times New Roman" pitchFamily="18" charset="0"/>
              </a:rPr>
              <a:t> Наглядно-образного</a:t>
            </a:r>
          </a:p>
          <a:p>
            <a:pPr eaLnBrk="1" hangingPunct="1"/>
            <a:r>
              <a:rPr lang="ru-RU" sz="4400" smtClean="0">
                <a:latin typeface="Times New Roman" pitchFamily="18" charset="0"/>
              </a:rPr>
              <a:t> Словесно-логического</a:t>
            </a:r>
          </a:p>
          <a:p>
            <a:pPr eaLnBrk="1" hangingPunct="1"/>
            <a:r>
              <a:rPr lang="ru-RU" sz="4400" smtClean="0">
                <a:latin typeface="Times New Roman" pitchFamily="18" charset="0"/>
              </a:rPr>
              <a:t> Абстрактно-логического</a:t>
            </a:r>
          </a:p>
          <a:p>
            <a:pPr eaLnBrk="1" hangingPunct="1"/>
            <a:r>
              <a:rPr lang="ru-RU" sz="4400" smtClean="0">
                <a:latin typeface="Times New Roman" pitchFamily="18" charset="0"/>
              </a:rPr>
              <a:t> Пространственного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3"/>
          <p:cNvSpPr txBox="1">
            <a:spLocks noChangeArrowheads="1"/>
          </p:cNvSpPr>
          <p:nvPr/>
        </p:nvSpPr>
        <p:spPr bwMode="auto">
          <a:xfrm>
            <a:off x="900113" y="260350"/>
            <a:ext cx="76327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>
                <a:latin typeface="Times New Roman" pitchFamily="18" charset="0"/>
              </a:rPr>
              <a:t>Комплекты игр по образовательным областям</a:t>
            </a:r>
          </a:p>
        </p:txBody>
      </p:sp>
      <p:pic>
        <p:nvPicPr>
          <p:cNvPr id="30722" name="Picture 2" descr="C:\Documents and Settings\logoped\Рабочий стол\среда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522413"/>
            <a:ext cx="7342187" cy="514032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258888" y="404813"/>
            <a:ext cx="70310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800" b="1" u="sng">
                <a:latin typeface="Times New Roman" pitchFamily="18" charset="0"/>
              </a:rPr>
              <a:t>Комплекты карточек с заданиями -3-7 лет</a:t>
            </a:r>
            <a:endParaRPr lang="ru-RU" sz="2800">
              <a:latin typeface="Times New Roman" pitchFamily="18" charset="0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763713" y="4933346"/>
            <a:ext cx="53292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>
              <a:buFontTx/>
              <a:buChar char="•"/>
            </a:pPr>
            <a:r>
              <a:rPr lang="ru-RU" sz="2400" dirty="0" smtClean="0">
                <a:latin typeface="Times New Roman" pitchFamily="18" charset="0"/>
              </a:rPr>
              <a:t>развиваем </a:t>
            </a:r>
            <a:r>
              <a:rPr lang="ru-RU" sz="2400" dirty="0">
                <a:latin typeface="Times New Roman" pitchFamily="18" charset="0"/>
              </a:rPr>
              <a:t>сенсорику для 3-4 лет</a:t>
            </a:r>
          </a:p>
          <a:p>
            <a:pPr indent="450850">
              <a:buFontTx/>
              <a:buChar char="•"/>
            </a:pPr>
            <a:r>
              <a:rPr lang="ru-RU" sz="2400" dirty="0">
                <a:latin typeface="Times New Roman" pitchFamily="18" charset="0"/>
              </a:rPr>
              <a:t>развиваем внимание и память</a:t>
            </a:r>
          </a:p>
          <a:p>
            <a:pPr indent="450850">
              <a:buFontTx/>
              <a:buChar char="•"/>
            </a:pPr>
            <a:r>
              <a:rPr lang="ru-RU" sz="2400" dirty="0">
                <a:latin typeface="Times New Roman" pitchFamily="18" charset="0"/>
              </a:rPr>
              <a:t>развиваем мышление</a:t>
            </a:r>
          </a:p>
          <a:p>
            <a:pPr indent="450850">
              <a:buFontTx/>
              <a:buChar char="•"/>
            </a:pPr>
            <a:r>
              <a:rPr lang="ru-RU" sz="2400" dirty="0">
                <a:latin typeface="Times New Roman" pitchFamily="18" charset="0"/>
              </a:rPr>
              <a:t>развиваем воображение и речь</a:t>
            </a:r>
          </a:p>
        </p:txBody>
      </p:sp>
      <p:pic>
        <p:nvPicPr>
          <p:cNvPr id="1026" name="Picture 2" descr="C:\Users\User\Desktop\майшева4\CCI25112014_00000.bm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1124744"/>
            <a:ext cx="7992888" cy="3607054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1258888" y="404813"/>
            <a:ext cx="67357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800" b="1" u="sng">
                <a:latin typeface="Times New Roman" pitchFamily="18" charset="0"/>
              </a:rPr>
              <a:t>Комплекты разрезных карточек -5-7 лет</a:t>
            </a:r>
            <a:endParaRPr lang="ru-RU" sz="2800">
              <a:latin typeface="Times New Roman" pitchFamily="18" charset="0"/>
            </a:endParaRP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2483768" y="5486400"/>
            <a:ext cx="39608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r>
              <a:rPr lang="ru-RU" sz="2400" b="1" dirty="0">
                <a:latin typeface="Times New Roman" pitchFamily="18" charset="0"/>
              </a:rPr>
              <a:t> Устный счет</a:t>
            </a:r>
          </a:p>
          <a:p>
            <a:pPr>
              <a:buFontTx/>
              <a:buChar char="•"/>
            </a:pPr>
            <a:r>
              <a:rPr lang="ru-RU" sz="2400" b="1" dirty="0">
                <a:latin typeface="Times New Roman" pitchFamily="18" charset="0"/>
              </a:rPr>
              <a:t> Чтение и письмо </a:t>
            </a:r>
          </a:p>
          <a:p>
            <a:pPr>
              <a:buFontTx/>
              <a:buChar char="•"/>
            </a:pPr>
            <a:r>
              <a:rPr lang="ru-RU" sz="2400" b="1" dirty="0">
                <a:latin typeface="Times New Roman" pitchFamily="18" charset="0"/>
              </a:rPr>
              <a:t> Окружающий мир</a:t>
            </a:r>
          </a:p>
        </p:txBody>
      </p:sp>
      <p:pic>
        <p:nvPicPr>
          <p:cNvPr id="2050" name="Picture 2" descr="C:\Users\User\Desktop\майшева4\CCI25112014_00003.bm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510" y="1482571"/>
            <a:ext cx="7806921" cy="3835262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703</TotalTime>
  <Words>450</Words>
  <Application>Microsoft Office PowerPoint</Application>
  <PresentationFormat>Экран (4:3)</PresentationFormat>
  <Paragraphs>87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Волна</vt:lpstr>
      <vt:lpstr>Пиксел</vt:lpstr>
      <vt:lpstr>Использование игрового оборудования для организации развивающей предметно-пространственной среды в  соответствии требований ФГОС ДО</vt:lpstr>
      <vt:lpstr>Представляемое оборудование : </vt:lpstr>
      <vt:lpstr>Презентация PowerPoint</vt:lpstr>
      <vt:lpstr>Презентация PowerPoint</vt:lpstr>
      <vt:lpstr>Презентация PowerPoint</vt:lpstr>
      <vt:lpstr>УГОЛОК РАЗВИТИЯ  способствует развитию мышления: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Тренажёры «Книжки – Игрушки» 3-4, 4-5лет </vt:lpstr>
      <vt:lpstr>Демонстрационные таблицы -3-6 лет </vt:lpstr>
      <vt:lpstr>Презентация PowerPoint</vt:lpstr>
      <vt:lpstr>Развивающая игротека способствует развитию:</vt:lpstr>
      <vt:lpstr>Презентация PowerPoint</vt:lpstr>
      <vt:lpstr>Игры, способствующие развитию мелкой моторики, пространственного мышления:</vt:lpstr>
      <vt:lpstr>Игры, способствующие развитию познавательных и сенсорных процессов:</vt:lpstr>
      <vt:lpstr>Пазлы по слоям </vt:lpstr>
      <vt:lpstr>3D домино</vt:lpstr>
      <vt:lpstr>Презентация PowerPoint</vt:lpstr>
      <vt:lpstr>Творческая мастерская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Магнитный конструктор «СУПЕРМАГ»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26</cp:revision>
  <dcterms:modified xsi:type="dcterms:W3CDTF">2016-03-03T16:42:01Z</dcterms:modified>
</cp:coreProperties>
</file>